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95" r:id="rId2"/>
  </p:sldIdLst>
  <p:sldSz cx="9144000" cy="6858000" type="screen4x3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57" autoAdjust="0"/>
    <p:restoredTop sz="99829" autoAdjust="0"/>
  </p:normalViewPr>
  <p:slideViewPr>
    <p:cSldViewPr showGuides="1">
      <p:cViewPr>
        <p:scale>
          <a:sx n="84" d="100"/>
          <a:sy n="84" d="100"/>
        </p:scale>
        <p:origin x="-522" y="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1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672763-C637-4F17-874C-33C70347C602}" type="datetimeFigureOut">
              <a:rPr lang="ko-KR" altLang="en-US" smtClean="0"/>
              <a:pPr/>
              <a:t>2016-09-14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BFBCBF-613D-4247-AE57-30831D899C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942540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68271-EEE8-41C2-894A-A940C7E8B5AF}" type="datetimeFigureOut">
              <a:rPr lang="ko-KR" altLang="en-US" smtClean="0"/>
              <a:pPr/>
              <a:t>2016-09-14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F6FB98-F8B9-4C1C-9638-D4A10411EB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98035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DEBAA-DD58-48DA-8E7C-6DC68355D2F2}" type="datetime1">
              <a:rPr lang="ko-KR" altLang="en-US" smtClean="0"/>
              <a:pPr/>
              <a:t>2016-09-14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E1E-1DAA-4B16-A7A7-8C9A95D63B3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C7821-778F-486B-82A1-2080DE10EF6B}" type="datetime1">
              <a:rPr lang="ko-KR" altLang="en-US" smtClean="0"/>
              <a:pPr/>
              <a:t>2016-09-14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E1E-1DAA-4B16-A7A7-8C9A95D63B3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DD4CE-F0ED-4D53-8274-6E005DCD8054}" type="datetime1">
              <a:rPr lang="ko-KR" altLang="en-US" smtClean="0"/>
              <a:pPr/>
              <a:t>2016-09-14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E1E-1DAA-4B16-A7A7-8C9A95D63B3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EFC24-202E-4E2E-9ACF-72F6A186587F}" type="datetime1">
              <a:rPr lang="ko-KR" altLang="en-US" smtClean="0"/>
              <a:pPr/>
              <a:t>2016-09-14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E1E-1DAA-4B16-A7A7-8C9A95D63B3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4F5E5-D624-47D4-970B-81454227F108}" type="datetime1">
              <a:rPr lang="ko-KR" altLang="en-US" smtClean="0"/>
              <a:pPr/>
              <a:t>2016-09-14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E1E-1DAA-4B16-A7A7-8C9A95D63B3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69A8C-39A5-4C61-9DE0-CF6894727F35}" type="datetime1">
              <a:rPr lang="ko-KR" altLang="en-US" smtClean="0"/>
              <a:pPr/>
              <a:t>2016-09-14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E1E-1DAA-4B16-A7A7-8C9A95D63B3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98D7F-3BF9-4C3C-864F-8F53FCD17935}" type="datetime1">
              <a:rPr lang="ko-KR" altLang="en-US" smtClean="0"/>
              <a:pPr/>
              <a:t>2016-09-14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E1E-1DAA-4B16-A7A7-8C9A95D63B3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7495C-B63B-40D1-A072-B2741BCE067F}" type="datetime1">
              <a:rPr lang="ko-KR" altLang="en-US" smtClean="0"/>
              <a:pPr/>
              <a:t>2016-09-14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E1E-1DAA-4B16-A7A7-8C9A95D63B3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D24E4-FD66-4630-8759-010211C33524}" type="datetime1">
              <a:rPr lang="ko-KR" altLang="en-US" smtClean="0"/>
              <a:pPr/>
              <a:t>2016-09-14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E1E-1DAA-4B16-A7A7-8C9A95D63B3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AB63-ED40-473A-82FE-46348132E363}" type="datetime1">
              <a:rPr lang="ko-KR" altLang="en-US" smtClean="0"/>
              <a:pPr/>
              <a:t>2016-09-14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E1E-1DAA-4B16-A7A7-8C9A95D63B3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6EF0C-699B-4512-840C-F4CF12F0B349}" type="datetime1">
              <a:rPr lang="ko-KR" altLang="en-US" smtClean="0"/>
              <a:pPr/>
              <a:t>2016-09-14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E1E-1DAA-4B16-A7A7-8C9A95D63B3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A8596-5FF0-4347-95D7-561C752AEB9F}" type="datetime1">
              <a:rPr lang="ko-KR" altLang="en-US" smtClean="0"/>
              <a:pPr/>
              <a:t>2016-09-14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80E1E-1DAA-4B16-A7A7-8C9A95D63B3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&#50976;&#45909;&#44592;_&#52636;&#54032;&#44592;&#54925;&#49436;_20160204.doc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1112879" cy="365125"/>
          </a:xfrm>
        </p:spPr>
        <p:txBody>
          <a:bodyPr/>
          <a:lstStyle/>
          <a:p>
            <a:fld id="{03E80E1E-1DAA-4B16-A7A7-8C9A95D63B38}" type="slidenum">
              <a:rPr lang="ko-KR" altLang="en-US" smtClean="0"/>
              <a:pPr/>
              <a:t>1</a:t>
            </a:fld>
            <a:endParaRPr lang="ko-KR" altLang="en-US" dirty="0"/>
          </a:p>
        </p:txBody>
      </p:sp>
      <p:sp>
        <p:nvSpPr>
          <p:cNvPr id="91" name="TextBox 90"/>
          <p:cNvSpPr txBox="1"/>
          <p:nvPr/>
        </p:nvSpPr>
        <p:spPr>
          <a:xfrm>
            <a:off x="570185" y="764704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본인이 구상하는 출판물에 대한 </a:t>
            </a:r>
            <a:r>
              <a:rPr lang="ko-KR" altLang="en-US" b="1" dirty="0" smtClean="0"/>
              <a:t>출판기획서</a:t>
            </a:r>
            <a:r>
              <a:rPr lang="ko-KR" altLang="en-US" sz="1400" dirty="0" smtClean="0"/>
              <a:t>를 작성 해 보시오   </a:t>
            </a:r>
            <a:endParaRPr lang="en-US" altLang="ko-KR" sz="1400" dirty="0" smtClean="0"/>
          </a:p>
        </p:txBody>
      </p:sp>
      <p:sp>
        <p:nvSpPr>
          <p:cNvPr id="93" name="TextBox 92"/>
          <p:cNvSpPr txBox="1"/>
          <p:nvPr/>
        </p:nvSpPr>
        <p:spPr>
          <a:xfrm>
            <a:off x="604180" y="260648"/>
            <a:ext cx="2203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&lt;</a:t>
            </a:r>
            <a:r>
              <a:rPr lang="ko-KR" altLang="en-US" sz="2400" b="1" dirty="0" smtClean="0"/>
              <a:t>실습문제 </a:t>
            </a:r>
            <a:r>
              <a:rPr lang="en-US" altLang="ko-KR" sz="2400" b="1" dirty="0" smtClean="0"/>
              <a:t>1&gt;</a:t>
            </a:r>
            <a:endParaRPr lang="ko-KR" altLang="en-US" sz="2400" b="1" dirty="0"/>
          </a:p>
        </p:txBody>
      </p:sp>
      <p:sp>
        <p:nvSpPr>
          <p:cNvPr id="73" name="내용 개체 틀 2"/>
          <p:cNvSpPr>
            <a:spLocks noGrp="1"/>
          </p:cNvSpPr>
          <p:nvPr>
            <p:ph idx="1"/>
          </p:nvPr>
        </p:nvSpPr>
        <p:spPr>
          <a:xfrm>
            <a:off x="827586" y="1256605"/>
            <a:ext cx="1580200" cy="266075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en-US" altLang="ko-KR" sz="1200" b="1" dirty="0" smtClean="0"/>
              <a:t>1. </a:t>
            </a:r>
            <a:r>
              <a:rPr lang="ko-KR" altLang="en-US" sz="1200" b="1" dirty="0" smtClean="0"/>
              <a:t>제목</a:t>
            </a:r>
            <a:endParaRPr lang="ko-KR" altLang="en-US" sz="1200" b="1" dirty="0"/>
          </a:p>
        </p:txBody>
      </p:sp>
      <p:sp>
        <p:nvSpPr>
          <p:cNvPr id="74" name="내용 개체 틀 2"/>
          <p:cNvSpPr txBox="1">
            <a:spLocks/>
          </p:cNvSpPr>
          <p:nvPr/>
        </p:nvSpPr>
        <p:spPr>
          <a:xfrm>
            <a:off x="827586" y="1586175"/>
            <a:ext cx="1580200" cy="24649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altLang="ko-KR" sz="1200" b="1" dirty="0" smtClean="0"/>
              <a:t>2. </a:t>
            </a:r>
            <a:r>
              <a:rPr lang="ko-KR" altLang="en-US" sz="1200" b="1" dirty="0" smtClean="0"/>
              <a:t>책 분류</a:t>
            </a:r>
            <a:endParaRPr lang="ko-KR" altLang="en-US" sz="1200" b="1" dirty="0"/>
          </a:p>
        </p:txBody>
      </p:sp>
      <p:sp>
        <p:nvSpPr>
          <p:cNvPr id="75" name="내용 개체 틀 2"/>
          <p:cNvSpPr txBox="1">
            <a:spLocks/>
          </p:cNvSpPr>
          <p:nvPr/>
        </p:nvSpPr>
        <p:spPr>
          <a:xfrm>
            <a:off x="833821" y="1885627"/>
            <a:ext cx="1577939" cy="24649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altLang="ko-KR" sz="1200" b="1" dirty="0" smtClean="0"/>
              <a:t>3. </a:t>
            </a:r>
            <a:r>
              <a:rPr lang="ko-KR" altLang="en-US" sz="1200" b="1" dirty="0" smtClean="0"/>
              <a:t>기획의도</a:t>
            </a:r>
            <a:endParaRPr lang="ko-KR" altLang="en-US" sz="1200" b="1" dirty="0"/>
          </a:p>
        </p:txBody>
      </p:sp>
      <p:sp>
        <p:nvSpPr>
          <p:cNvPr id="76" name="내용 개체 틀 2"/>
          <p:cNvSpPr txBox="1">
            <a:spLocks/>
          </p:cNvSpPr>
          <p:nvPr/>
        </p:nvSpPr>
        <p:spPr>
          <a:xfrm>
            <a:off x="833821" y="2173659"/>
            <a:ext cx="1577939" cy="24152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altLang="ko-KR" sz="1200" b="1" dirty="0" smtClean="0"/>
              <a:t>4. </a:t>
            </a:r>
            <a:r>
              <a:rPr lang="ko-KR" altLang="en-US" sz="1200" b="1" dirty="0" smtClean="0"/>
              <a:t>대상 독자층과 이유</a:t>
            </a:r>
            <a:endParaRPr lang="ko-KR" altLang="en-US" sz="1200" b="1" dirty="0"/>
          </a:p>
        </p:txBody>
      </p:sp>
      <p:sp>
        <p:nvSpPr>
          <p:cNvPr id="82" name="내용 개체 틀 2"/>
          <p:cNvSpPr txBox="1">
            <a:spLocks/>
          </p:cNvSpPr>
          <p:nvPr/>
        </p:nvSpPr>
        <p:spPr>
          <a:xfrm>
            <a:off x="833821" y="2461691"/>
            <a:ext cx="1577939" cy="24649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altLang="ko-KR" sz="1200" b="1" dirty="0" smtClean="0"/>
              <a:t>5. </a:t>
            </a:r>
            <a:r>
              <a:rPr lang="ko-KR" altLang="en-US" sz="1200" b="1" dirty="0" smtClean="0"/>
              <a:t>책의 핵심내용</a:t>
            </a:r>
            <a:endParaRPr lang="ko-KR" altLang="en-US" sz="1200" b="1" dirty="0"/>
          </a:p>
        </p:txBody>
      </p:sp>
      <p:sp>
        <p:nvSpPr>
          <p:cNvPr id="83" name="내용 개체 틀 2"/>
          <p:cNvSpPr txBox="1">
            <a:spLocks/>
          </p:cNvSpPr>
          <p:nvPr/>
        </p:nvSpPr>
        <p:spPr>
          <a:xfrm>
            <a:off x="833821" y="2774106"/>
            <a:ext cx="1577939" cy="24649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altLang="ko-KR" sz="1200" b="1" dirty="0" smtClean="0"/>
              <a:t>6. </a:t>
            </a:r>
            <a:r>
              <a:rPr lang="ko-KR" altLang="en-US" sz="1200" b="1" dirty="0" smtClean="0"/>
              <a:t>책의 장점</a:t>
            </a:r>
            <a:endParaRPr lang="ko-KR" altLang="en-US" sz="1200" b="1" dirty="0"/>
          </a:p>
        </p:txBody>
      </p:sp>
      <p:sp>
        <p:nvSpPr>
          <p:cNvPr id="90" name="내용 개체 틀 2"/>
          <p:cNvSpPr txBox="1">
            <a:spLocks/>
          </p:cNvSpPr>
          <p:nvPr/>
        </p:nvSpPr>
        <p:spPr>
          <a:xfrm>
            <a:off x="833821" y="3096046"/>
            <a:ext cx="1577939" cy="24649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altLang="ko-KR" sz="1200" b="1" dirty="0" smtClean="0"/>
              <a:t>7. </a:t>
            </a:r>
            <a:r>
              <a:rPr lang="ko-KR" altLang="en-US" sz="1200" b="1" dirty="0" smtClean="0"/>
              <a:t>동종서적 조사사례</a:t>
            </a:r>
            <a:endParaRPr lang="en-US" altLang="ko-KR" sz="1200" b="1" dirty="0"/>
          </a:p>
        </p:txBody>
      </p:sp>
      <p:sp>
        <p:nvSpPr>
          <p:cNvPr id="92" name="내용 개체 틀 2"/>
          <p:cNvSpPr txBox="1">
            <a:spLocks/>
          </p:cNvSpPr>
          <p:nvPr/>
        </p:nvSpPr>
        <p:spPr>
          <a:xfrm>
            <a:off x="833821" y="3672110"/>
            <a:ext cx="1577939" cy="2880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altLang="ko-KR" sz="1200" b="1" dirty="0" smtClean="0"/>
              <a:t>9. </a:t>
            </a:r>
            <a:r>
              <a:rPr lang="ko-KR" altLang="en-US" sz="1200" b="1" dirty="0" smtClean="0"/>
              <a:t>예상페이지</a:t>
            </a:r>
            <a:endParaRPr lang="ko-KR" altLang="en-US" sz="1200" b="1" dirty="0"/>
          </a:p>
        </p:txBody>
      </p:sp>
      <p:sp>
        <p:nvSpPr>
          <p:cNvPr id="94" name="내용 개체 틀 2"/>
          <p:cNvSpPr txBox="1">
            <a:spLocks/>
          </p:cNvSpPr>
          <p:nvPr/>
        </p:nvSpPr>
        <p:spPr>
          <a:xfrm>
            <a:off x="833821" y="3384078"/>
            <a:ext cx="1577939" cy="25748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altLang="ko-KR" sz="1200" b="1" dirty="0" smtClean="0"/>
              <a:t>8. </a:t>
            </a:r>
            <a:r>
              <a:rPr lang="ko-KR" altLang="en-US" sz="1200" b="1" dirty="0" smtClean="0"/>
              <a:t>판형</a:t>
            </a:r>
            <a:endParaRPr lang="ko-KR" altLang="en-US" sz="1200" b="1" dirty="0"/>
          </a:p>
        </p:txBody>
      </p:sp>
      <p:sp>
        <p:nvSpPr>
          <p:cNvPr id="95" name="내용 개체 틀 2"/>
          <p:cNvSpPr txBox="1">
            <a:spLocks/>
          </p:cNvSpPr>
          <p:nvPr/>
        </p:nvSpPr>
        <p:spPr>
          <a:xfrm>
            <a:off x="833821" y="4032150"/>
            <a:ext cx="1577939" cy="24152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altLang="ko-KR" sz="1200" b="1" dirty="0" smtClean="0"/>
              <a:t>10. </a:t>
            </a:r>
            <a:r>
              <a:rPr lang="ko-KR" altLang="en-US" sz="1200" b="1" dirty="0" smtClean="0"/>
              <a:t>책 사양</a:t>
            </a:r>
            <a:endParaRPr lang="ko-KR" altLang="en-US" sz="1200" b="1" dirty="0"/>
          </a:p>
        </p:txBody>
      </p:sp>
      <p:sp>
        <p:nvSpPr>
          <p:cNvPr id="96" name="내용 개체 틀 2"/>
          <p:cNvSpPr txBox="1">
            <a:spLocks/>
          </p:cNvSpPr>
          <p:nvPr/>
        </p:nvSpPr>
        <p:spPr>
          <a:xfrm>
            <a:off x="833821" y="4320182"/>
            <a:ext cx="1577939" cy="24649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altLang="ko-KR" sz="1200" b="1" dirty="0" smtClean="0"/>
              <a:t>11. </a:t>
            </a:r>
            <a:r>
              <a:rPr lang="ko-KR" altLang="en-US" sz="1200" b="1" dirty="0" smtClean="0"/>
              <a:t>저자소개</a:t>
            </a:r>
            <a:endParaRPr lang="ko-KR" altLang="en-US" sz="1200" b="1" dirty="0"/>
          </a:p>
        </p:txBody>
      </p:sp>
      <p:sp>
        <p:nvSpPr>
          <p:cNvPr id="97" name="내용 개체 틀 2"/>
          <p:cNvSpPr txBox="1">
            <a:spLocks/>
          </p:cNvSpPr>
          <p:nvPr/>
        </p:nvSpPr>
        <p:spPr>
          <a:xfrm>
            <a:off x="833821" y="4642122"/>
            <a:ext cx="1577939" cy="24649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altLang="ko-KR" sz="1200" b="1" dirty="0" smtClean="0"/>
              <a:t>12. </a:t>
            </a:r>
            <a:r>
              <a:rPr lang="ko-KR" altLang="en-US" sz="1200" b="1" dirty="0" smtClean="0"/>
              <a:t>홍보계획</a:t>
            </a:r>
            <a:endParaRPr lang="ko-KR" altLang="en-US" sz="1200" b="1" dirty="0"/>
          </a:p>
        </p:txBody>
      </p:sp>
      <p:sp>
        <p:nvSpPr>
          <p:cNvPr id="98" name="내용 개체 틀 2"/>
          <p:cNvSpPr txBox="1">
            <a:spLocks/>
          </p:cNvSpPr>
          <p:nvPr/>
        </p:nvSpPr>
        <p:spPr>
          <a:xfrm>
            <a:off x="833821" y="4930154"/>
            <a:ext cx="1577939" cy="24649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altLang="ko-KR" sz="1200" b="1" dirty="0" smtClean="0"/>
              <a:t>13. </a:t>
            </a:r>
            <a:r>
              <a:rPr lang="ko-KR" altLang="en-US" sz="1200" b="1" dirty="0" smtClean="0"/>
              <a:t>목차</a:t>
            </a:r>
            <a:endParaRPr lang="en-US" altLang="ko-KR" sz="1200" b="1" dirty="0"/>
          </a:p>
        </p:txBody>
      </p:sp>
      <p:sp>
        <p:nvSpPr>
          <p:cNvPr id="99" name="내용 개체 틀 2"/>
          <p:cNvSpPr txBox="1">
            <a:spLocks/>
          </p:cNvSpPr>
          <p:nvPr/>
        </p:nvSpPr>
        <p:spPr>
          <a:xfrm>
            <a:off x="833821" y="5549651"/>
            <a:ext cx="1577939" cy="2880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altLang="ko-KR" sz="1200" b="1" dirty="0" smtClean="0"/>
              <a:t>15. </a:t>
            </a:r>
            <a:r>
              <a:rPr lang="ko-KR" altLang="en-US" sz="1200" b="1" dirty="0" smtClean="0"/>
              <a:t>판매여부</a:t>
            </a:r>
            <a:endParaRPr lang="ko-KR" altLang="en-US" sz="1200" b="1" dirty="0"/>
          </a:p>
        </p:txBody>
      </p:sp>
      <p:sp>
        <p:nvSpPr>
          <p:cNvPr id="100" name="내용 개체 틀 2"/>
          <p:cNvSpPr txBox="1">
            <a:spLocks/>
          </p:cNvSpPr>
          <p:nvPr/>
        </p:nvSpPr>
        <p:spPr>
          <a:xfrm>
            <a:off x="833821" y="5218186"/>
            <a:ext cx="1577939" cy="25748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altLang="ko-KR" sz="1200" b="1" dirty="0" smtClean="0"/>
              <a:t>14. </a:t>
            </a:r>
            <a:r>
              <a:rPr lang="ko-KR" altLang="en-US" sz="1200" b="1" dirty="0" smtClean="0"/>
              <a:t>원고 완성일</a:t>
            </a:r>
            <a:endParaRPr lang="ko-KR" altLang="en-US" sz="1200" b="1" dirty="0"/>
          </a:p>
        </p:txBody>
      </p:sp>
      <p:sp>
        <p:nvSpPr>
          <p:cNvPr id="101" name="내용 개체 틀 2"/>
          <p:cNvSpPr txBox="1">
            <a:spLocks/>
          </p:cNvSpPr>
          <p:nvPr/>
        </p:nvSpPr>
        <p:spPr>
          <a:xfrm>
            <a:off x="833821" y="5909691"/>
            <a:ext cx="1577939" cy="2880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altLang="ko-KR" sz="1200" b="1" dirty="0" smtClean="0"/>
              <a:t>16. </a:t>
            </a:r>
            <a:r>
              <a:rPr lang="ko-KR" altLang="en-US" sz="1200" b="1" dirty="0" smtClean="0"/>
              <a:t>가격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판매부수</a:t>
            </a:r>
            <a:endParaRPr lang="ko-KR" altLang="en-US" sz="1200" b="1" dirty="0"/>
          </a:p>
        </p:txBody>
      </p:sp>
      <p:sp>
        <p:nvSpPr>
          <p:cNvPr id="102" name="내용 개체 틀 2"/>
          <p:cNvSpPr txBox="1">
            <a:spLocks/>
          </p:cNvSpPr>
          <p:nvPr/>
        </p:nvSpPr>
        <p:spPr>
          <a:xfrm>
            <a:off x="2549541" y="1256605"/>
            <a:ext cx="5871682" cy="26607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Font typeface="Arial" pitchFamily="34" charset="0"/>
              <a:buNone/>
            </a:pPr>
            <a:r>
              <a:rPr lang="ko-KR" altLang="en-US" sz="1200" dirty="0" smtClean="0">
                <a:solidFill>
                  <a:srgbClr val="0070C0"/>
                </a:solidFill>
              </a:rPr>
              <a:t>생각나는 대로 </a:t>
            </a:r>
            <a:r>
              <a:rPr lang="en-US" altLang="ko-KR" sz="1200" dirty="0" smtClean="0">
                <a:solidFill>
                  <a:srgbClr val="0070C0"/>
                </a:solidFill>
              </a:rPr>
              <a:t>2~3</a:t>
            </a:r>
            <a:r>
              <a:rPr lang="ko-KR" altLang="en-US" sz="1200" dirty="0" smtClean="0">
                <a:solidFill>
                  <a:srgbClr val="0070C0"/>
                </a:solidFill>
              </a:rPr>
              <a:t>개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103" name="내용 개체 틀 2"/>
          <p:cNvSpPr txBox="1">
            <a:spLocks/>
          </p:cNvSpPr>
          <p:nvPr/>
        </p:nvSpPr>
        <p:spPr>
          <a:xfrm>
            <a:off x="2549541" y="1586175"/>
            <a:ext cx="5871682" cy="24649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ko-KR" altLang="en-US" sz="1200" dirty="0" smtClean="0">
                <a:solidFill>
                  <a:srgbClr val="0070C0"/>
                </a:solidFill>
              </a:rPr>
              <a:t>분야</a:t>
            </a:r>
            <a:r>
              <a:rPr lang="en-US" altLang="ko-KR" sz="1200" dirty="0" smtClean="0">
                <a:solidFill>
                  <a:srgbClr val="0070C0"/>
                </a:solidFill>
              </a:rPr>
              <a:t>(</a:t>
            </a:r>
            <a:r>
              <a:rPr lang="ko-KR" altLang="en-US" sz="1200" dirty="0" smtClean="0">
                <a:solidFill>
                  <a:srgbClr val="0070C0"/>
                </a:solidFill>
              </a:rPr>
              <a:t>여행</a:t>
            </a:r>
            <a:r>
              <a:rPr lang="en-US" altLang="ko-KR" sz="1200" dirty="0" smtClean="0">
                <a:solidFill>
                  <a:srgbClr val="0070C0"/>
                </a:solidFill>
              </a:rPr>
              <a:t>, </a:t>
            </a:r>
            <a:r>
              <a:rPr lang="ko-KR" altLang="en-US" sz="1200" dirty="0" smtClean="0">
                <a:solidFill>
                  <a:srgbClr val="0070C0"/>
                </a:solidFill>
              </a:rPr>
              <a:t>비평</a:t>
            </a:r>
            <a:r>
              <a:rPr lang="en-US" altLang="ko-KR" sz="1200" dirty="0" smtClean="0">
                <a:solidFill>
                  <a:srgbClr val="0070C0"/>
                </a:solidFill>
              </a:rPr>
              <a:t>, </a:t>
            </a:r>
            <a:r>
              <a:rPr lang="ko-KR" altLang="en-US" sz="1200" dirty="0" smtClean="0">
                <a:solidFill>
                  <a:srgbClr val="0070C0"/>
                </a:solidFill>
              </a:rPr>
              <a:t>전문서적</a:t>
            </a:r>
            <a:r>
              <a:rPr lang="en-US" altLang="ko-KR" sz="1200" dirty="0" smtClean="0">
                <a:solidFill>
                  <a:srgbClr val="0070C0"/>
                </a:solidFill>
              </a:rPr>
              <a:t>, </a:t>
            </a:r>
            <a:r>
              <a:rPr lang="ko-KR" altLang="en-US" sz="1200" dirty="0" smtClean="0">
                <a:solidFill>
                  <a:srgbClr val="0070C0"/>
                </a:solidFill>
              </a:rPr>
              <a:t>사진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104" name="내용 개체 틀 2"/>
          <p:cNvSpPr txBox="1">
            <a:spLocks/>
          </p:cNvSpPr>
          <p:nvPr/>
        </p:nvSpPr>
        <p:spPr>
          <a:xfrm>
            <a:off x="2555776" y="1885627"/>
            <a:ext cx="5863281" cy="24649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ko-KR" altLang="en-US" sz="1200" dirty="0" smtClean="0">
                <a:solidFill>
                  <a:srgbClr val="0070C0"/>
                </a:solidFill>
              </a:rPr>
              <a:t>왜 만드는 지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105" name="내용 개체 틀 2"/>
          <p:cNvSpPr txBox="1">
            <a:spLocks/>
          </p:cNvSpPr>
          <p:nvPr/>
        </p:nvSpPr>
        <p:spPr>
          <a:xfrm>
            <a:off x="2555776" y="2173659"/>
            <a:ext cx="5863281" cy="24152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ko-KR" altLang="en-US" sz="1200" dirty="0" smtClean="0">
                <a:solidFill>
                  <a:srgbClr val="0070C0"/>
                </a:solidFill>
              </a:rPr>
              <a:t>누가 읽을 것인가</a:t>
            </a:r>
            <a:r>
              <a:rPr lang="en-US" altLang="ko-KR" sz="1200" dirty="0" smtClean="0">
                <a:solidFill>
                  <a:srgbClr val="0070C0"/>
                </a:solidFill>
              </a:rPr>
              <a:t>?, </a:t>
            </a:r>
            <a:r>
              <a:rPr lang="ko-KR" altLang="en-US" sz="1200" dirty="0" smtClean="0">
                <a:solidFill>
                  <a:srgbClr val="0070C0"/>
                </a:solidFill>
              </a:rPr>
              <a:t>연령</a:t>
            </a:r>
            <a:r>
              <a:rPr lang="en-US" altLang="ko-KR" sz="1200" dirty="0" smtClean="0">
                <a:solidFill>
                  <a:srgbClr val="0070C0"/>
                </a:solidFill>
              </a:rPr>
              <a:t>, </a:t>
            </a:r>
            <a:r>
              <a:rPr lang="ko-KR" altLang="en-US" sz="1200" dirty="0" smtClean="0">
                <a:solidFill>
                  <a:srgbClr val="0070C0"/>
                </a:solidFill>
              </a:rPr>
              <a:t>성별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106" name="내용 개체 틀 2"/>
          <p:cNvSpPr txBox="1">
            <a:spLocks/>
          </p:cNvSpPr>
          <p:nvPr/>
        </p:nvSpPr>
        <p:spPr>
          <a:xfrm>
            <a:off x="2555776" y="2461691"/>
            <a:ext cx="5863281" cy="24649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ko-KR" altLang="en-US" sz="1200" dirty="0" smtClean="0">
                <a:solidFill>
                  <a:srgbClr val="0070C0"/>
                </a:solidFill>
              </a:rPr>
              <a:t>독자에게 전달하고 </a:t>
            </a:r>
            <a:r>
              <a:rPr lang="ko-KR" altLang="en-US" sz="1200" dirty="0" smtClean="0">
                <a:solidFill>
                  <a:srgbClr val="0070C0"/>
                </a:solidFill>
              </a:rPr>
              <a:t>자 하는 </a:t>
            </a:r>
            <a:r>
              <a:rPr lang="ko-KR" altLang="en-US" sz="1200" dirty="0" smtClean="0">
                <a:solidFill>
                  <a:srgbClr val="0070C0"/>
                </a:solidFill>
              </a:rPr>
              <a:t>내용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107" name="내용 개체 틀 2"/>
          <p:cNvSpPr txBox="1">
            <a:spLocks/>
          </p:cNvSpPr>
          <p:nvPr/>
        </p:nvSpPr>
        <p:spPr>
          <a:xfrm>
            <a:off x="2555776" y="2774106"/>
            <a:ext cx="5863281" cy="24649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ko-KR" altLang="en-US" sz="1200" dirty="0" smtClean="0">
                <a:solidFill>
                  <a:srgbClr val="0070C0"/>
                </a:solidFill>
              </a:rPr>
              <a:t>책의 분위기</a:t>
            </a:r>
            <a:r>
              <a:rPr lang="en-US" altLang="ko-KR" sz="1200" dirty="0" smtClean="0">
                <a:solidFill>
                  <a:srgbClr val="0070C0"/>
                </a:solidFill>
              </a:rPr>
              <a:t>, </a:t>
            </a:r>
            <a:r>
              <a:rPr lang="ko-KR" altLang="en-US" sz="1200" dirty="0" smtClean="0">
                <a:solidFill>
                  <a:srgbClr val="0070C0"/>
                </a:solidFill>
              </a:rPr>
              <a:t>느낌</a:t>
            </a:r>
            <a:r>
              <a:rPr lang="en-US" altLang="ko-KR" sz="1200" dirty="0" smtClean="0">
                <a:solidFill>
                  <a:srgbClr val="0070C0"/>
                </a:solidFill>
              </a:rPr>
              <a:t>, </a:t>
            </a:r>
            <a:r>
              <a:rPr lang="ko-KR" altLang="en-US" sz="1200" dirty="0" smtClean="0">
                <a:solidFill>
                  <a:srgbClr val="0070C0"/>
                </a:solidFill>
              </a:rPr>
              <a:t>차별화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108" name="내용 개체 틀 2"/>
          <p:cNvSpPr txBox="1">
            <a:spLocks/>
          </p:cNvSpPr>
          <p:nvPr/>
        </p:nvSpPr>
        <p:spPr>
          <a:xfrm>
            <a:off x="2555776" y="3096046"/>
            <a:ext cx="5863281" cy="24649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ko-KR" altLang="en-US" sz="1200" dirty="0" smtClean="0">
                <a:solidFill>
                  <a:srgbClr val="0070C0"/>
                </a:solidFill>
              </a:rPr>
              <a:t>유사서적</a:t>
            </a:r>
            <a:r>
              <a:rPr lang="en-US" altLang="ko-KR" sz="1200" dirty="0" smtClean="0">
                <a:solidFill>
                  <a:srgbClr val="0070C0"/>
                </a:solidFill>
              </a:rPr>
              <a:t>, </a:t>
            </a:r>
            <a:r>
              <a:rPr lang="ko-KR" altLang="en-US" sz="1200" dirty="0" smtClean="0">
                <a:solidFill>
                  <a:srgbClr val="0070C0"/>
                </a:solidFill>
              </a:rPr>
              <a:t>시장 전망</a:t>
            </a:r>
            <a:r>
              <a:rPr lang="en-US" altLang="ko-KR" sz="1200" dirty="0" smtClean="0">
                <a:solidFill>
                  <a:srgbClr val="0070C0"/>
                </a:solidFill>
              </a:rPr>
              <a:t>, </a:t>
            </a:r>
            <a:r>
              <a:rPr lang="ko-KR" altLang="en-US" sz="1200" dirty="0" smtClean="0">
                <a:solidFill>
                  <a:srgbClr val="0070C0"/>
                </a:solidFill>
              </a:rPr>
              <a:t>최근의 </a:t>
            </a:r>
            <a:r>
              <a:rPr lang="ko-KR" altLang="en-US" sz="1200" dirty="0" err="1" smtClean="0">
                <a:solidFill>
                  <a:srgbClr val="0070C0"/>
                </a:solidFill>
              </a:rPr>
              <a:t>트랜드</a:t>
            </a:r>
            <a:endParaRPr lang="en-US" altLang="ko-KR" sz="1200" dirty="0">
              <a:solidFill>
                <a:srgbClr val="0070C0"/>
              </a:solidFill>
            </a:endParaRPr>
          </a:p>
        </p:txBody>
      </p:sp>
      <p:sp>
        <p:nvSpPr>
          <p:cNvPr id="109" name="내용 개체 틀 2"/>
          <p:cNvSpPr txBox="1">
            <a:spLocks/>
          </p:cNvSpPr>
          <p:nvPr/>
        </p:nvSpPr>
        <p:spPr>
          <a:xfrm>
            <a:off x="2555776" y="3672110"/>
            <a:ext cx="5863281" cy="2880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ko-KR" altLang="en-US" sz="1200" dirty="0" smtClean="0">
                <a:solidFill>
                  <a:srgbClr val="0070C0"/>
                </a:solidFill>
              </a:rPr>
              <a:t>인쇄비용 및 가격에 </a:t>
            </a:r>
            <a:r>
              <a:rPr lang="ko-KR" altLang="en-US" sz="1200" dirty="0" smtClean="0">
                <a:solidFill>
                  <a:srgbClr val="0070C0"/>
                </a:solidFill>
              </a:rPr>
              <a:t>영향이 미치므로 적절히 구상해 본다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110" name="내용 개체 틀 2"/>
          <p:cNvSpPr txBox="1">
            <a:spLocks/>
          </p:cNvSpPr>
          <p:nvPr/>
        </p:nvSpPr>
        <p:spPr>
          <a:xfrm>
            <a:off x="2555776" y="3384078"/>
            <a:ext cx="5863281" cy="25748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ko-KR" altLang="en-US" sz="1200" dirty="0" smtClean="0">
                <a:solidFill>
                  <a:srgbClr val="0070C0"/>
                </a:solidFill>
              </a:rPr>
              <a:t>책 크기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111" name="내용 개체 틀 2"/>
          <p:cNvSpPr txBox="1">
            <a:spLocks/>
          </p:cNvSpPr>
          <p:nvPr/>
        </p:nvSpPr>
        <p:spPr>
          <a:xfrm>
            <a:off x="2555776" y="4032150"/>
            <a:ext cx="5863281" cy="24152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ko-KR" altLang="en-US" sz="1200" dirty="0" smtClean="0">
                <a:solidFill>
                  <a:srgbClr val="0070C0"/>
                </a:solidFill>
              </a:rPr>
              <a:t>컬러여부</a:t>
            </a:r>
            <a:r>
              <a:rPr lang="en-US" altLang="ko-KR" sz="1200" dirty="0" smtClean="0">
                <a:solidFill>
                  <a:srgbClr val="0070C0"/>
                </a:solidFill>
              </a:rPr>
              <a:t>, </a:t>
            </a:r>
            <a:r>
              <a:rPr lang="ko-KR" altLang="en-US" sz="1200" dirty="0" smtClean="0">
                <a:solidFill>
                  <a:srgbClr val="0070C0"/>
                </a:solidFill>
              </a:rPr>
              <a:t>면수</a:t>
            </a:r>
            <a:r>
              <a:rPr lang="en-US" altLang="ko-KR" sz="1200" dirty="0" smtClean="0">
                <a:solidFill>
                  <a:srgbClr val="0070C0"/>
                </a:solidFill>
              </a:rPr>
              <a:t>, </a:t>
            </a:r>
            <a:r>
              <a:rPr lang="ko-KR" altLang="en-US" sz="1200" dirty="0" smtClean="0">
                <a:solidFill>
                  <a:srgbClr val="0070C0"/>
                </a:solidFill>
              </a:rPr>
              <a:t>재질</a:t>
            </a:r>
            <a:r>
              <a:rPr lang="en-US" altLang="ko-KR" sz="1200" dirty="0" smtClean="0">
                <a:solidFill>
                  <a:srgbClr val="0070C0"/>
                </a:solidFill>
              </a:rPr>
              <a:t>, </a:t>
            </a:r>
            <a:r>
              <a:rPr lang="ko-KR" altLang="en-US" sz="1200" dirty="0" err="1" smtClean="0">
                <a:solidFill>
                  <a:srgbClr val="0070C0"/>
                </a:solidFill>
              </a:rPr>
              <a:t>제책</a:t>
            </a:r>
            <a:r>
              <a:rPr lang="ko-KR" altLang="en-US" sz="1200" dirty="0" smtClean="0">
                <a:solidFill>
                  <a:srgbClr val="0070C0"/>
                </a:solidFill>
              </a:rPr>
              <a:t> 방식</a:t>
            </a:r>
            <a:r>
              <a:rPr lang="en-US" altLang="ko-KR" sz="1200" dirty="0" smtClean="0">
                <a:solidFill>
                  <a:srgbClr val="0070C0"/>
                </a:solidFill>
              </a:rPr>
              <a:t>, </a:t>
            </a:r>
            <a:r>
              <a:rPr lang="ko-KR" altLang="en-US" sz="1200" dirty="0" smtClean="0">
                <a:solidFill>
                  <a:srgbClr val="0070C0"/>
                </a:solidFill>
              </a:rPr>
              <a:t>부수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112" name="내용 개체 틀 2"/>
          <p:cNvSpPr txBox="1">
            <a:spLocks/>
          </p:cNvSpPr>
          <p:nvPr/>
        </p:nvSpPr>
        <p:spPr>
          <a:xfrm>
            <a:off x="2555776" y="4320182"/>
            <a:ext cx="5863281" cy="24649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ko-KR" altLang="en-US" sz="1200" dirty="0" smtClean="0">
                <a:solidFill>
                  <a:srgbClr val="0070C0"/>
                </a:solidFill>
              </a:rPr>
              <a:t>책 내용과 연관된 이력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113" name="내용 개체 틀 2"/>
          <p:cNvSpPr txBox="1">
            <a:spLocks/>
          </p:cNvSpPr>
          <p:nvPr/>
        </p:nvSpPr>
        <p:spPr>
          <a:xfrm>
            <a:off x="2555776" y="4642122"/>
            <a:ext cx="5863281" cy="24649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ko-KR" altLang="en-US" sz="1200" dirty="0" smtClean="0">
                <a:solidFill>
                  <a:srgbClr val="0070C0"/>
                </a:solidFill>
              </a:rPr>
              <a:t>자신의 </a:t>
            </a:r>
            <a:r>
              <a:rPr lang="ko-KR" altLang="en-US" sz="1200" dirty="0" smtClean="0">
                <a:solidFill>
                  <a:srgbClr val="0070C0"/>
                </a:solidFill>
              </a:rPr>
              <a:t>홍보채널이 </a:t>
            </a:r>
            <a:r>
              <a:rPr lang="ko-KR" altLang="en-US" sz="1200" dirty="0" smtClean="0">
                <a:solidFill>
                  <a:srgbClr val="0070C0"/>
                </a:solidFill>
              </a:rPr>
              <a:t>뭔가</a:t>
            </a:r>
            <a:r>
              <a:rPr lang="en-US" altLang="ko-KR" sz="1200" dirty="0" smtClean="0">
                <a:solidFill>
                  <a:srgbClr val="0070C0"/>
                </a:solidFill>
              </a:rPr>
              <a:t>? </a:t>
            </a:r>
            <a:r>
              <a:rPr lang="ko-KR" altLang="en-US" sz="1200" dirty="0" smtClean="0">
                <a:solidFill>
                  <a:srgbClr val="0070C0"/>
                </a:solidFill>
              </a:rPr>
              <a:t>출판사 </a:t>
            </a:r>
            <a:r>
              <a:rPr lang="ko-KR" altLang="en-US" sz="1200" dirty="0" smtClean="0">
                <a:solidFill>
                  <a:srgbClr val="0070C0"/>
                </a:solidFill>
              </a:rPr>
              <a:t>정할 것인가</a:t>
            </a:r>
            <a:r>
              <a:rPr lang="en-US" altLang="ko-KR" sz="1200" dirty="0" smtClean="0">
                <a:solidFill>
                  <a:srgbClr val="0070C0"/>
                </a:solidFill>
              </a:rPr>
              <a:t>? SNS</a:t>
            </a:r>
            <a:r>
              <a:rPr lang="ko-KR" altLang="en-US" sz="1200" dirty="0" smtClean="0">
                <a:solidFill>
                  <a:srgbClr val="0070C0"/>
                </a:solidFill>
              </a:rPr>
              <a:t>등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114" name="내용 개체 틀 2"/>
          <p:cNvSpPr txBox="1">
            <a:spLocks/>
          </p:cNvSpPr>
          <p:nvPr/>
        </p:nvSpPr>
        <p:spPr>
          <a:xfrm>
            <a:off x="2555776" y="4930154"/>
            <a:ext cx="5863281" cy="24649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ko-KR" altLang="en-US" sz="1200" dirty="0" err="1" smtClean="0">
                <a:solidFill>
                  <a:srgbClr val="0070C0"/>
                </a:solidFill>
              </a:rPr>
              <a:t>컨텐츠</a:t>
            </a:r>
            <a:r>
              <a:rPr lang="en-US" altLang="ko-KR" sz="1200" dirty="0" smtClean="0">
                <a:solidFill>
                  <a:srgbClr val="0070C0"/>
                </a:solidFill>
              </a:rPr>
              <a:t>(</a:t>
            </a:r>
            <a:r>
              <a:rPr lang="ko-KR" altLang="en-US" sz="1200" dirty="0" smtClean="0">
                <a:solidFill>
                  <a:srgbClr val="0070C0"/>
                </a:solidFill>
              </a:rPr>
              <a:t>글과 사진</a:t>
            </a:r>
            <a:r>
              <a:rPr lang="en-US" altLang="ko-KR" sz="1200" dirty="0" smtClean="0">
                <a:solidFill>
                  <a:srgbClr val="0070C0"/>
                </a:solidFill>
              </a:rPr>
              <a:t>)</a:t>
            </a:r>
            <a:r>
              <a:rPr lang="ko-KR" altLang="en-US" sz="1200" dirty="0" smtClean="0">
                <a:solidFill>
                  <a:srgbClr val="0070C0"/>
                </a:solidFill>
              </a:rPr>
              <a:t>를 배열하면서 책의 목차를 미리 써 본다 </a:t>
            </a:r>
            <a:endParaRPr lang="en-US" altLang="ko-KR" sz="1200" dirty="0">
              <a:solidFill>
                <a:srgbClr val="0070C0"/>
              </a:solidFill>
            </a:endParaRPr>
          </a:p>
        </p:txBody>
      </p:sp>
      <p:sp>
        <p:nvSpPr>
          <p:cNvPr id="115" name="내용 개체 틀 2"/>
          <p:cNvSpPr txBox="1">
            <a:spLocks/>
          </p:cNvSpPr>
          <p:nvPr/>
        </p:nvSpPr>
        <p:spPr>
          <a:xfrm>
            <a:off x="2555776" y="5549651"/>
            <a:ext cx="5863281" cy="2880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ko-KR" altLang="en-US" sz="1200" dirty="0" smtClean="0">
                <a:solidFill>
                  <a:srgbClr val="0070C0"/>
                </a:solidFill>
              </a:rPr>
              <a:t>판매를 전제로 시작해야 완성도 있는 작품을 만들 수 있다</a:t>
            </a:r>
            <a:r>
              <a:rPr lang="en-US" altLang="ko-KR" sz="1200" smtClean="0">
                <a:solidFill>
                  <a:srgbClr val="0070C0"/>
                </a:solidFill>
              </a:rPr>
              <a:t>.</a:t>
            </a:r>
            <a:r>
              <a:rPr lang="ko-KR" altLang="en-US" sz="1200" smtClean="0">
                <a:solidFill>
                  <a:srgbClr val="0070C0"/>
                </a:solidFill>
              </a:rPr>
              <a:t> 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116" name="내용 개체 틀 2"/>
          <p:cNvSpPr txBox="1">
            <a:spLocks/>
          </p:cNvSpPr>
          <p:nvPr/>
        </p:nvSpPr>
        <p:spPr>
          <a:xfrm>
            <a:off x="2555776" y="5218186"/>
            <a:ext cx="5863281" cy="25748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ko-KR" altLang="en-US" sz="1200" dirty="0" smtClean="0">
                <a:solidFill>
                  <a:srgbClr val="0070C0"/>
                </a:solidFill>
              </a:rPr>
              <a:t>시작일부터 끝나는 시점을 미리 </a:t>
            </a:r>
            <a:r>
              <a:rPr lang="ko-KR" altLang="en-US" sz="1200" dirty="0" err="1" smtClean="0">
                <a:solidFill>
                  <a:srgbClr val="0070C0"/>
                </a:solidFill>
              </a:rPr>
              <a:t>염두해</a:t>
            </a:r>
            <a:r>
              <a:rPr lang="ko-KR" altLang="en-US" sz="1200" dirty="0" smtClean="0">
                <a:solidFill>
                  <a:srgbClr val="0070C0"/>
                </a:solidFill>
              </a:rPr>
              <a:t> 놓는다</a:t>
            </a:r>
            <a:r>
              <a:rPr lang="en-US" altLang="ko-KR" sz="1200" dirty="0" smtClean="0">
                <a:solidFill>
                  <a:srgbClr val="0070C0"/>
                </a:solidFill>
              </a:rPr>
              <a:t>.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117" name="내용 개체 틀 2"/>
          <p:cNvSpPr txBox="1">
            <a:spLocks/>
          </p:cNvSpPr>
          <p:nvPr/>
        </p:nvSpPr>
        <p:spPr>
          <a:xfrm>
            <a:off x="2555776" y="5909691"/>
            <a:ext cx="5863281" cy="2880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1547664" y="6309320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 smtClean="0"/>
              <a:t>우마제</a:t>
            </a:r>
            <a:r>
              <a:rPr lang="ko-KR" altLang="en-US" dirty="0" smtClean="0"/>
              <a:t> 출판기획서  </a:t>
            </a:r>
            <a:r>
              <a:rPr lang="ko-KR" altLang="en-US" dirty="0" smtClean="0">
                <a:hlinkClick r:id="rId2" action="ppaction://hlinkfile"/>
              </a:rPr>
              <a:t>유덕기</a:t>
            </a:r>
            <a:r>
              <a:rPr lang="en-US" altLang="ko-KR" dirty="0" smtClean="0">
                <a:hlinkClick r:id="rId2" action="ppaction://hlinkfile"/>
              </a:rPr>
              <a:t>_</a:t>
            </a:r>
            <a:r>
              <a:rPr lang="ko-KR" altLang="en-US" dirty="0" smtClean="0">
                <a:hlinkClick r:id="rId2" action="ppaction://hlinkfile"/>
              </a:rPr>
              <a:t>출판기획서</a:t>
            </a:r>
            <a:r>
              <a:rPr lang="en-US" altLang="ko-KR" dirty="0" smtClean="0">
                <a:hlinkClick r:id="rId2" action="ppaction://hlinkfile"/>
              </a:rPr>
              <a:t>_20160204.docx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0981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1655</TotalTime>
  <Words>182</Words>
  <Application>Microsoft Office PowerPoint</Application>
  <PresentationFormat>화면 슬라이드 쇼(4:3)</PresentationFormat>
  <Paragraphs>35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Airport ERP Implementation</dc:title>
  <dc:creator>jua</dc:creator>
  <cp:lastModifiedBy>uwer</cp:lastModifiedBy>
  <cp:revision>154</cp:revision>
  <cp:lastPrinted>2016-07-18T08:34:56Z</cp:lastPrinted>
  <dcterms:created xsi:type="dcterms:W3CDTF">2014-06-11T22:03:09Z</dcterms:created>
  <dcterms:modified xsi:type="dcterms:W3CDTF">2016-09-14T02:50:44Z</dcterms:modified>
</cp:coreProperties>
</file>